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2127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2127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2127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2127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6557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344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If the Leader Above You Shrinks, Not Grows, Intelligence?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18444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happens to the best of us: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372522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Ideas get dismissed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80190" y="4112181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Pressure to comply replaces space to think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280190" y="4499134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Motivation fades when your voice doesn't matter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80190" y="503991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But here's the truth: We don't have to wait for Diminishers to change. We can change the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577846" y="6121479"/>
            <a:ext cx="72587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"We often underestimate the influence we have—especially upward."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577846" y="6662261"/>
            <a:ext cx="72587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Liz Wiseman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6280190" y="5898237"/>
            <a:ext cx="22860" cy="1304806"/>
          </a:xfrm>
          <a:prstGeom prst="rect">
            <a:avLst/>
          </a:prstGeom>
          <a:solidFill>
            <a:srgbClr val="FF3443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3061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344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You Can't Control Their Behavior—But You Can Shape the Experience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70052"/>
            <a:ext cx="4347567" cy="7937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2148" y="426219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FEFE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Work Around Them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992148" y="4691420"/>
            <a:ext cx="395085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 pockets of autonomy. Identify what </a:t>
            </a:r>
            <a:pPr algn="l" indent="0" marL="0">
              <a:lnSpc>
                <a:spcPts val="2500"/>
              </a:lnSpc>
              <a:buNone/>
            </a:pPr>
            <a:r>
              <a:rPr lang="en-US" sz="1550" i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your control—and use it fully.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992148" y="5445562"/>
            <a:ext cx="395085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opportunities to showcase your capabilities without requiring permission.</a:t>
            </a:r>
            <a:endParaRPr lang="en-US" sz="15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270052"/>
            <a:ext cx="4347567" cy="7937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39715" y="4262199"/>
            <a:ext cx="3950851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FEFE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Offer Your Thinking—Not Just Answers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5339715" y="5001578"/>
            <a:ext cx="395085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Diminishers often crave results. Give them thinking they can't ignore. Say: </a:t>
            </a:r>
            <a:pPr algn="l" indent="0" marL="0">
              <a:lnSpc>
                <a:spcPts val="2500"/>
              </a:lnSpc>
              <a:buNone/>
            </a:pPr>
            <a:r>
              <a:rPr lang="en-US" sz="1550" i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"Here's how I got there…"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instead of just the outcome.</a:t>
            </a:r>
            <a:endParaRPr lang="en-US" sz="15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270052"/>
            <a:ext cx="4347567" cy="79379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87282" y="426219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FEFE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Multiply Up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9687282" y="4691420"/>
            <a:ext cx="395085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Treat them like a Multiplier—before they act like one. Ask for input. Invite them into a challenge. Reflect their impact.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9687282" y="5763101"/>
            <a:ext cx="395085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Sometimes, modeling multiplying behavior invites it in return.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1011" y="323850"/>
            <a:ext cx="8007429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344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Becoming Powerful in a Power-Imbalanced Relationship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471011" y="986195"/>
            <a:ext cx="1472089" cy="183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b="1" dirty="0">
                <a:solidFill>
                  <a:srgbClr val="FF344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Try This: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471011" y="1287899"/>
            <a:ext cx="6700599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Stay curious instead of defensive</a:t>
            </a:r>
            <a:endParaRPr lang="en-US" sz="900" dirty="0"/>
          </a:p>
        </p:txBody>
      </p:sp>
      <p:sp>
        <p:nvSpPr>
          <p:cNvPr id="5" name="Text 3"/>
          <p:cNvSpPr/>
          <p:nvPr/>
        </p:nvSpPr>
        <p:spPr>
          <a:xfrm>
            <a:off x="471011" y="1517452"/>
            <a:ext cx="6700599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 consistent, not reactive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471011" y="1747004"/>
            <a:ext cx="6700599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language that builds bridges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471011" y="2041327"/>
            <a:ext cx="6700599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i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"Can I walk you through my thinking?"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71011" y="2335649"/>
            <a:ext cx="6700599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i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"What would success look like here?"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471011" y="2629972"/>
            <a:ext cx="6700599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i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"Here's what I need to give you my best work…"</a:t>
            </a:r>
            <a:endParaRPr lang="en-US" sz="9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6409" y="1000839"/>
            <a:ext cx="6700599" cy="6700599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466409" y="7833836"/>
            <a:ext cx="1472089" cy="183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b="1" dirty="0">
                <a:solidFill>
                  <a:srgbClr val="FF344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Mindset Shift: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7466409" y="8135541"/>
            <a:ext cx="6700599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From:</a:t>
            </a:r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"I'm stuck under a Diminisher"</a:t>
            </a: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7466409" y="8429863"/>
            <a:ext cx="6700599" cy="188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To:</a:t>
            </a:r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"I'm strong enough to shape my experience here"</a:t>
            </a:r>
            <a:endParaRPr lang="en-US" sz="900" dirty="0"/>
          </a:p>
        </p:txBody>
      </p:sp>
      <p:sp>
        <p:nvSpPr>
          <p:cNvPr id="14" name="Shape 11"/>
          <p:cNvSpPr/>
          <p:nvPr/>
        </p:nvSpPr>
        <p:spPr>
          <a:xfrm>
            <a:off x="7466409" y="8750618"/>
            <a:ext cx="6700599" cy="688658"/>
          </a:xfrm>
          <a:prstGeom prst="roundRect">
            <a:avLst>
              <a:gd name="adj" fmla="val 2565"/>
            </a:avLst>
          </a:prstGeom>
          <a:solidFill>
            <a:srgbClr val="4D0006"/>
          </a:solidFill>
          <a:ln/>
        </p:spPr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4162" y="8924211"/>
            <a:ext cx="147161" cy="117753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7849076" y="8897779"/>
            <a:ext cx="6200180" cy="376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role of courage is not to eliminate fear, but to act powerfully despite it. Small daily actions build the courage muscle.</a:t>
            </a:r>
            <a:endParaRPr lang="en-US" sz="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4673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344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You've Seen the Difference. Now Lead It.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08454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Next week, we land where we began—with the choice to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 the kind of leader who multiplies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294286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We'll reflect, challenge, and commit to turning insight into </a:t>
            </a:r>
            <a:pPr algn="l" indent="0" marL="0">
              <a:lnSpc>
                <a:spcPts val="2500"/>
              </a:lnSpc>
              <a:buNone/>
            </a:pPr>
            <a:r>
              <a:rPr lang="en-US" sz="1550" i="1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everyday practice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793790" y="3483650"/>
            <a:ext cx="3679031" cy="1824276"/>
          </a:xfrm>
          <a:prstGeom prst="roundRect">
            <a:avLst>
              <a:gd name="adj" fmla="val 1632"/>
            </a:avLst>
          </a:prstGeom>
          <a:solidFill>
            <a:srgbClr val="0A2127"/>
          </a:solidFill>
          <a:ln w="22860">
            <a:solidFill>
              <a:srgbClr val="42595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5008" y="370486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FEFE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Reflection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15008" y="4134088"/>
            <a:ext cx="323659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Examine your current leadership impact—are you multiplying or diminishing potential?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4671179" y="3483650"/>
            <a:ext cx="3679031" cy="1824276"/>
          </a:xfrm>
          <a:prstGeom prst="roundRect">
            <a:avLst>
              <a:gd name="adj" fmla="val 1632"/>
            </a:avLst>
          </a:prstGeom>
          <a:solidFill>
            <a:srgbClr val="0A2127"/>
          </a:solidFill>
          <a:ln w="22860">
            <a:solidFill>
              <a:srgbClr val="42595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92397" y="370486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FEFE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Challenge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4892397" y="4134088"/>
            <a:ext cx="323659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specific behaviors to change and environments to create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793790" y="5506283"/>
            <a:ext cx="7556421" cy="1189196"/>
          </a:xfrm>
          <a:prstGeom prst="roundRect">
            <a:avLst>
              <a:gd name="adj" fmla="val 2503"/>
            </a:avLst>
          </a:prstGeom>
          <a:solidFill>
            <a:srgbClr val="0A2127"/>
          </a:solidFill>
          <a:ln w="22860">
            <a:solidFill>
              <a:srgbClr val="42595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15008" y="57275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FEFE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Commitment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015008" y="6156722"/>
            <a:ext cx="711398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actionable steps to incorporate multiplier practices daily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1091446" y="7141964"/>
            <a:ext cx="72587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FEFE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"The real impact of Multipliers isn't in knowing—it's in becoming."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793790" y="6918722"/>
            <a:ext cx="22860" cy="764024"/>
          </a:xfrm>
          <a:prstGeom prst="rect">
            <a:avLst/>
          </a:prstGeom>
          <a:solidFill>
            <a:srgbClr val="FF3443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2025-07-25T15:40:32Z</dcterms:created>
  <dcterms:modified xsi:type="dcterms:W3CDTF">2025-07-25T15:40:32Z</dcterms:modified>
</cp:coreProperties>
</file>